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7"/>
  </p:notesMasterIdLst>
  <p:sldIdLst>
    <p:sldId id="256" r:id="rId2"/>
    <p:sldId id="257" r:id="rId3"/>
    <p:sldId id="271" r:id="rId4"/>
    <p:sldId id="272" r:id="rId5"/>
    <p:sldId id="273" r:id="rId6"/>
    <p:sldId id="278" r:id="rId7"/>
    <p:sldId id="274" r:id="rId8"/>
    <p:sldId id="287" r:id="rId9"/>
    <p:sldId id="288" r:id="rId10"/>
    <p:sldId id="286" r:id="rId11"/>
    <p:sldId id="291" r:id="rId12"/>
    <p:sldId id="292" r:id="rId13"/>
    <p:sldId id="290" r:id="rId14"/>
    <p:sldId id="295" r:id="rId15"/>
    <p:sldId id="299" r:id="rId16"/>
    <p:sldId id="296" r:id="rId17"/>
    <p:sldId id="297" r:id="rId18"/>
    <p:sldId id="298" r:id="rId19"/>
    <p:sldId id="293" r:id="rId20"/>
    <p:sldId id="276" r:id="rId21"/>
    <p:sldId id="301" r:id="rId22"/>
    <p:sldId id="277" r:id="rId23"/>
    <p:sldId id="302" r:id="rId24"/>
    <p:sldId id="303" r:id="rId25"/>
    <p:sldId id="30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14" autoAdjust="0"/>
    <p:restoredTop sz="94660"/>
  </p:normalViewPr>
  <p:slideViewPr>
    <p:cSldViewPr>
      <p:cViewPr varScale="1">
        <p:scale>
          <a:sx n="69" d="100"/>
          <a:sy n="69" d="100"/>
        </p:scale>
        <p:origin x="-5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E5A03-43A9-4C28-B025-999177354380}" type="datetimeFigureOut">
              <a:rPr lang="ru-RU" smtClean="0"/>
              <a:t>02.08.2009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7CC8F-3DA3-4825-9622-E7B855A20F2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7CC8F-3DA3-4825-9622-E7B855A20F29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D74230E-64B9-4E2A-A678-CD620506A274}" type="datetimeFigureOut">
              <a:rPr lang="ru-RU" smtClean="0"/>
              <a:pPr/>
              <a:t>01.08.2009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1714E15-D2C5-4A03-B248-2B411DC0D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Коррекция реформ во второй половине 90-х гг.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500042"/>
            <a:ext cx="3383280" cy="877824"/>
          </a:xfrm>
        </p:spPr>
        <p:txBody>
          <a:bodyPr>
            <a:noAutofit/>
          </a:bodyPr>
          <a:lstStyle/>
          <a:p>
            <a:r>
              <a:rPr lang="ru-RU" sz="2400" u="sng" dirty="0" smtClean="0"/>
              <a:t>Обострение межнациональных противоречий</a:t>
            </a:r>
            <a:endParaRPr lang="ru-RU" sz="2400" u="sng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000628" y="1285860"/>
            <a:ext cx="3736148" cy="53425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</a:rPr>
              <a:t>В 1991 г. Б.Ельцин призвал регионы брать </a:t>
            </a:r>
            <a:r>
              <a:rPr lang="ru-RU" sz="2000" b="1" dirty="0" smtClean="0">
                <a:latin typeface="Times New Roman" pitchFamily="18" charset="0"/>
              </a:rPr>
              <a:t>максимум </a:t>
            </a:r>
            <a:r>
              <a:rPr lang="ru-RU" sz="2000" b="1" dirty="0" smtClean="0">
                <a:latin typeface="Times New Roman" pitchFamily="18" charset="0"/>
              </a:rPr>
              <a:t>самостоятельности и заключить </a:t>
            </a:r>
            <a:r>
              <a:rPr lang="ru-RU" sz="2000" b="1" dirty="0" smtClean="0">
                <a:latin typeface="Times New Roman" pitchFamily="18" charset="0"/>
              </a:rPr>
              <a:t>Федеративный </a:t>
            </a:r>
            <a:r>
              <a:rPr lang="ru-RU" sz="2000" b="1" dirty="0" smtClean="0">
                <a:latin typeface="Times New Roman" pitchFamily="18" charset="0"/>
              </a:rPr>
              <a:t>договор</a:t>
            </a:r>
            <a:r>
              <a:rPr lang="ru-RU" sz="2000" b="1" dirty="0" smtClean="0">
                <a:latin typeface="Times New Roman" pitchFamily="18" charset="0"/>
              </a:rPr>
              <a:t>, но </a:t>
            </a:r>
            <a:r>
              <a:rPr lang="ru-RU" sz="2000" b="1" dirty="0" smtClean="0">
                <a:latin typeface="Times New Roman" pitchFamily="18" charset="0"/>
              </a:rPr>
              <a:t>придя к власти, он заявил о </a:t>
            </a:r>
            <a:r>
              <a:rPr lang="ru-RU" sz="2000" b="1" dirty="0" smtClean="0">
                <a:latin typeface="Times New Roman" pitchFamily="18" charset="0"/>
              </a:rPr>
              <a:t>необходимости разграничения </a:t>
            </a:r>
            <a:r>
              <a:rPr lang="ru-RU" sz="2000" b="1" dirty="0" smtClean="0">
                <a:latin typeface="Times New Roman" pitchFamily="18" charset="0"/>
              </a:rPr>
              <a:t>полномочий Центра и регионов</a:t>
            </a:r>
            <a:r>
              <a:rPr lang="ru-RU" sz="2000" b="1" dirty="0" smtClean="0">
                <a:latin typeface="Times New Roman" pitchFamily="18" charset="0"/>
              </a:rPr>
              <a:t>. После распада </a:t>
            </a:r>
            <a:r>
              <a:rPr lang="ru-RU" sz="2000" b="1" dirty="0" smtClean="0">
                <a:latin typeface="Times New Roman" pitchFamily="18" charset="0"/>
              </a:rPr>
              <a:t>СССР Татарстан и Башкирия потребовали заключения с Центром прямых договоров.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</a:rPr>
              <a:t>В 1991-92 гг.Национальные конгрессы Чечни</a:t>
            </a:r>
            <a:r>
              <a:rPr lang="ru-RU" sz="2000" b="1" dirty="0" smtClean="0">
                <a:latin typeface="Times New Roman" pitchFamily="18" charset="0"/>
              </a:rPr>
              <a:t>, Татарии</a:t>
            </a:r>
            <a:r>
              <a:rPr lang="ru-RU" sz="2000" b="1" dirty="0" smtClean="0">
                <a:latin typeface="Times New Roman" pitchFamily="18" charset="0"/>
              </a:rPr>
              <a:t>, Башкирии</a:t>
            </a:r>
            <a:r>
              <a:rPr lang="ru-RU" sz="2000" b="1" dirty="0" smtClean="0">
                <a:latin typeface="Times New Roman" pitchFamily="18" charset="0"/>
              </a:rPr>
              <a:t>, Якутии </a:t>
            </a:r>
            <a:r>
              <a:rPr lang="ru-RU" sz="2000" b="1" dirty="0" smtClean="0">
                <a:latin typeface="Times New Roman" pitchFamily="18" charset="0"/>
              </a:rPr>
              <a:t>заявили о выходе из </a:t>
            </a:r>
            <a:r>
              <a:rPr lang="ru-RU" sz="2000" b="1" dirty="0" smtClean="0">
                <a:latin typeface="Times New Roman" pitchFamily="18" charset="0"/>
              </a:rPr>
              <a:t>состава </a:t>
            </a:r>
            <a:r>
              <a:rPr lang="ru-RU" sz="2000" b="1" dirty="0" smtClean="0">
                <a:latin typeface="Times New Roman" pitchFamily="18" charset="0"/>
              </a:rPr>
              <a:t>РСФСР</a:t>
            </a:r>
            <a:r>
              <a:rPr lang="ru-RU" sz="2000" b="1" dirty="0" smtClean="0">
                <a:latin typeface="Times New Roman" pitchFamily="18" charset="0"/>
              </a:rPr>
              <a:t>. </a:t>
            </a:r>
            <a:r>
              <a:rPr lang="ru-RU" sz="2000" b="1" u="sng" dirty="0" smtClean="0">
                <a:latin typeface="Times New Roman" pitchFamily="18" charset="0"/>
              </a:rPr>
              <a:t>Это заставило </a:t>
            </a:r>
            <a:r>
              <a:rPr lang="ru-RU" sz="2000" b="1" u="sng" dirty="0" smtClean="0">
                <a:latin typeface="Times New Roman" pitchFamily="18" charset="0"/>
              </a:rPr>
              <a:t>власти ускорить </a:t>
            </a:r>
            <a:r>
              <a:rPr lang="ru-RU" sz="2000" b="1" u="sng" dirty="0" smtClean="0">
                <a:latin typeface="Times New Roman" pitchFamily="18" charset="0"/>
              </a:rPr>
              <a:t>подписание </a:t>
            </a:r>
            <a:r>
              <a:rPr lang="ru-RU" sz="2000" b="1" u="sng" dirty="0" smtClean="0">
                <a:latin typeface="Times New Roman" pitchFamily="18" charset="0"/>
              </a:rPr>
              <a:t>Федеративного договора.</a:t>
            </a:r>
          </a:p>
          <a:p>
            <a:endParaRPr lang="ru-RU" dirty="0"/>
          </a:p>
        </p:txBody>
      </p:sp>
      <p:pic>
        <p:nvPicPr>
          <p:cNvPr id="6" name="Picture 11" descr="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4500594" cy="6143667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500702"/>
            <a:ext cx="3383280" cy="877824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990033"/>
                </a:solidFill>
              </a:rPr>
              <a:t>Подписание</a:t>
            </a:r>
            <a:br>
              <a:rPr lang="ru-RU" u="sng" dirty="0" smtClean="0">
                <a:solidFill>
                  <a:srgbClr val="990033"/>
                </a:solidFill>
              </a:rPr>
            </a:br>
            <a:r>
              <a:rPr lang="ru-RU" u="sng" dirty="0" smtClean="0">
                <a:solidFill>
                  <a:srgbClr val="990033"/>
                </a:solidFill>
              </a:rPr>
              <a:t>Федеративного </a:t>
            </a:r>
            <a:br>
              <a:rPr lang="ru-RU" u="sng" dirty="0" smtClean="0">
                <a:solidFill>
                  <a:srgbClr val="990033"/>
                </a:solidFill>
              </a:rPr>
            </a:br>
            <a:r>
              <a:rPr lang="ru-RU" u="sng" dirty="0" smtClean="0">
                <a:solidFill>
                  <a:srgbClr val="990033"/>
                </a:solidFill>
              </a:rPr>
              <a:t>Договора</a:t>
            </a:r>
            <a:br>
              <a:rPr lang="ru-RU" u="sng" dirty="0" smtClean="0">
                <a:solidFill>
                  <a:srgbClr val="990033"/>
                </a:solidFill>
              </a:rPr>
            </a:br>
            <a:r>
              <a:rPr lang="ru-RU" u="sng" dirty="0" smtClean="0">
                <a:solidFill>
                  <a:srgbClr val="990033"/>
                </a:solidFill>
              </a:rPr>
              <a:t>31 марта 1992 г.</a:t>
            </a:r>
            <a:br>
              <a:rPr lang="ru-RU" u="sng" dirty="0" smtClean="0">
                <a:solidFill>
                  <a:srgbClr val="990033"/>
                </a:solidFill>
              </a:rPr>
            </a:b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214942" y="642918"/>
            <a:ext cx="3786214" cy="5985529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</a:rPr>
              <a:t>Эго смысл заключался в перераспределении власти в пользу местных национальных элит</a:t>
            </a:r>
            <a:r>
              <a:rPr lang="ru-RU" sz="2000" b="1" dirty="0" smtClean="0">
                <a:latin typeface="Times New Roman" pitchFamily="18" charset="0"/>
              </a:rPr>
              <a:t>. Проект Договора </a:t>
            </a:r>
            <a:r>
              <a:rPr lang="ru-RU" sz="2000" b="1" dirty="0" smtClean="0">
                <a:latin typeface="Times New Roman" pitchFamily="18" charset="0"/>
              </a:rPr>
              <a:t>провозглашал Россию Федерацией независимых национальных государств</a:t>
            </a:r>
            <a:r>
              <a:rPr lang="ru-RU" sz="2000" b="1" dirty="0" smtClean="0">
                <a:latin typeface="Times New Roman" pitchFamily="18" charset="0"/>
              </a:rPr>
              <a:t>, в </a:t>
            </a:r>
            <a:r>
              <a:rPr lang="ru-RU" sz="2000" b="1" dirty="0" smtClean="0">
                <a:latin typeface="Times New Roman" pitchFamily="18" charset="0"/>
              </a:rPr>
              <a:t>которых </a:t>
            </a:r>
            <a:r>
              <a:rPr lang="ru-RU" sz="2000" b="1" dirty="0" smtClean="0">
                <a:latin typeface="Times New Roman" pitchFamily="18" charset="0"/>
              </a:rPr>
              <a:t>преимущественными </a:t>
            </a:r>
            <a:r>
              <a:rPr lang="ru-RU" sz="2000" b="1" dirty="0" smtClean="0">
                <a:latin typeface="Times New Roman" pitchFamily="18" charset="0"/>
              </a:rPr>
              <a:t>правами пользовались титульные </a:t>
            </a:r>
            <a:r>
              <a:rPr lang="ru-RU" sz="2000" b="1" dirty="0" smtClean="0">
                <a:latin typeface="Times New Roman" pitchFamily="18" charset="0"/>
              </a:rPr>
              <a:t>национальности. Их </a:t>
            </a:r>
            <a:r>
              <a:rPr lang="ru-RU" sz="2000" b="1" dirty="0" smtClean="0">
                <a:latin typeface="Times New Roman" pitchFamily="18" charset="0"/>
              </a:rPr>
              <a:t>родной язык провозглашался </a:t>
            </a:r>
            <a:r>
              <a:rPr lang="ru-RU" sz="2000" b="1" dirty="0" smtClean="0">
                <a:latin typeface="Times New Roman" pitchFamily="18" charset="0"/>
              </a:rPr>
              <a:t>государственным. </a:t>
            </a:r>
            <a:r>
              <a:rPr lang="ru-RU" sz="2000" b="1" u="sng" dirty="0" smtClean="0">
                <a:latin typeface="Times New Roman" pitchFamily="18" charset="0"/>
              </a:rPr>
              <a:t>31 </a:t>
            </a:r>
            <a:r>
              <a:rPr lang="ru-RU" sz="2000" b="1" u="sng" dirty="0" smtClean="0">
                <a:latin typeface="Times New Roman" pitchFamily="18" charset="0"/>
              </a:rPr>
              <a:t>марта 1992 г</a:t>
            </a:r>
            <a:r>
              <a:rPr lang="ru-RU" sz="2000" b="1" u="sng" dirty="0" smtClean="0">
                <a:latin typeface="Times New Roman" pitchFamily="18" charset="0"/>
              </a:rPr>
              <a:t>. Федеральный </a:t>
            </a:r>
            <a:r>
              <a:rPr lang="ru-RU" sz="2000" b="1" u="sng" dirty="0" smtClean="0">
                <a:latin typeface="Times New Roman" pitchFamily="18" charset="0"/>
              </a:rPr>
              <a:t>договор  подписали все субъекты Федерации кроме Чечни и Татарстана</a:t>
            </a:r>
          </a:p>
          <a:p>
            <a:endParaRPr lang="ru-RU" sz="2000" dirty="0"/>
          </a:p>
        </p:txBody>
      </p:sp>
      <p:pic>
        <p:nvPicPr>
          <p:cNvPr id="5" name="Picture 7" descr="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4786346" cy="421484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3383280" cy="877824"/>
          </a:xfrm>
        </p:spPr>
        <p:txBody>
          <a:bodyPr/>
          <a:lstStyle/>
          <a:p>
            <a:r>
              <a:rPr lang="ru-RU" sz="2800" dirty="0" smtClean="0">
                <a:solidFill>
                  <a:srgbClr val="990033"/>
                </a:solidFill>
              </a:rPr>
              <a:t>Митинг в Казани</a:t>
            </a:r>
            <a:r>
              <a:rPr lang="ru-RU" dirty="0" smtClean="0">
                <a:solidFill>
                  <a:srgbClr val="990033"/>
                </a:solidFill>
              </a:rPr>
              <a:t/>
            </a:r>
            <a:br>
              <a:rPr lang="ru-RU" dirty="0" smtClean="0">
                <a:solidFill>
                  <a:srgbClr val="990033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72132" y="571480"/>
            <a:ext cx="3383280" cy="5903604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</a:rPr>
              <a:t>Федеральный договор не смог устранить </a:t>
            </a:r>
            <a:r>
              <a:rPr lang="ru-RU" sz="2000" b="1" dirty="0" smtClean="0">
                <a:latin typeface="Times New Roman" pitchFamily="18" charset="0"/>
              </a:rPr>
              <a:t>противоречий </a:t>
            </a:r>
            <a:r>
              <a:rPr lang="ru-RU" sz="2000" b="1" dirty="0" smtClean="0">
                <a:latin typeface="Times New Roman" pitchFamily="18" charset="0"/>
              </a:rPr>
              <a:t>Центра и регионов</a:t>
            </a:r>
            <a:r>
              <a:rPr lang="ru-RU" sz="2000" b="1" dirty="0" smtClean="0">
                <a:latin typeface="Times New Roman" pitchFamily="18" charset="0"/>
              </a:rPr>
              <a:t>. Вскоре </a:t>
            </a:r>
            <a:r>
              <a:rPr lang="ru-RU" sz="2000" b="1" dirty="0" smtClean="0">
                <a:latin typeface="Times New Roman" pitchFamily="18" charset="0"/>
              </a:rPr>
              <a:t>Татарстан и </a:t>
            </a:r>
            <a:r>
              <a:rPr lang="ru-RU" sz="2000" b="1" dirty="0" smtClean="0">
                <a:latin typeface="Times New Roman" pitchFamily="18" charset="0"/>
              </a:rPr>
              <a:t>Башкирия </a:t>
            </a:r>
            <a:r>
              <a:rPr lang="ru-RU" sz="2000" b="1" dirty="0" smtClean="0">
                <a:latin typeface="Times New Roman" pitchFamily="18" charset="0"/>
              </a:rPr>
              <a:t>перестали перечислять налоги в бюджет, </a:t>
            </a:r>
            <a:r>
              <a:rPr lang="ru-RU" sz="2000" b="1" dirty="0" smtClean="0">
                <a:latin typeface="Times New Roman" pitchFamily="18" charset="0"/>
              </a:rPr>
              <a:t>начали </a:t>
            </a:r>
            <a:r>
              <a:rPr lang="ru-RU" sz="2000" b="1" dirty="0" smtClean="0">
                <a:latin typeface="Times New Roman" pitchFamily="18" charset="0"/>
              </a:rPr>
              <a:t>вести самостоятельную внешнюю политику</a:t>
            </a:r>
            <a:r>
              <a:rPr lang="ru-RU" sz="2000" b="1" dirty="0" smtClean="0">
                <a:latin typeface="Times New Roman" pitchFamily="18" charset="0"/>
              </a:rPr>
              <a:t>. По </a:t>
            </a:r>
            <a:r>
              <a:rPr lang="ru-RU" sz="2000" b="1" dirty="0" smtClean="0">
                <a:latin typeface="Times New Roman" pitchFamily="18" charset="0"/>
              </a:rPr>
              <a:t>их пути попытались пойти Чечня, Тува, Якутия и др.Это вызвало недовольство областей и краев</a:t>
            </a:r>
            <a:r>
              <a:rPr lang="ru-RU" sz="2000" b="1" dirty="0" smtClean="0">
                <a:latin typeface="Times New Roman" pitchFamily="18" charset="0"/>
              </a:rPr>
              <a:t>. Кроме </a:t>
            </a:r>
            <a:r>
              <a:rPr lang="ru-RU" sz="2000" b="1" dirty="0" smtClean="0">
                <a:latin typeface="Times New Roman" pitchFamily="18" charset="0"/>
              </a:rPr>
              <a:t>того в автономиях началось нарушение прав русского населения.</a:t>
            </a:r>
          </a:p>
          <a:p>
            <a:endParaRPr lang="ru-RU" dirty="0"/>
          </a:p>
        </p:txBody>
      </p:sp>
      <p:pic>
        <p:nvPicPr>
          <p:cNvPr id="5" name="Picture 7" descr="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214282" y="1071546"/>
            <a:ext cx="5357850" cy="464347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86454"/>
            <a:ext cx="3383280" cy="87782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990033"/>
                </a:solidFill>
              </a:rPr>
              <a:t>Митинг в Грозном.</a:t>
            </a:r>
            <a:br>
              <a:rPr lang="ru-RU" sz="3200" dirty="0" smtClean="0">
                <a:solidFill>
                  <a:srgbClr val="990033"/>
                </a:solidFill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785794"/>
            <a:ext cx="3383280" cy="584265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</a:rPr>
              <a:t>В итоге были предприняты попытки провозгласить </a:t>
            </a:r>
            <a:r>
              <a:rPr lang="ru-RU" sz="2000" b="1" dirty="0" smtClean="0">
                <a:latin typeface="Times New Roman" pitchFamily="18" charset="0"/>
              </a:rPr>
              <a:t>суверенитет </a:t>
            </a:r>
            <a:r>
              <a:rPr lang="ru-RU" sz="2000" b="1" dirty="0" smtClean="0">
                <a:latin typeface="Times New Roman" pitchFamily="18" charset="0"/>
              </a:rPr>
              <a:t>даже в Кирове</a:t>
            </a:r>
            <a:r>
              <a:rPr lang="ru-RU" sz="2000" b="1" dirty="0" smtClean="0">
                <a:latin typeface="Times New Roman" pitchFamily="18" charset="0"/>
              </a:rPr>
              <a:t>,  Туле, на </a:t>
            </a:r>
            <a:r>
              <a:rPr lang="ru-RU" sz="2000" b="1" dirty="0" smtClean="0">
                <a:latin typeface="Times New Roman" pitchFamily="18" charset="0"/>
              </a:rPr>
              <a:t>Дальнем </a:t>
            </a:r>
            <a:r>
              <a:rPr lang="ru-RU" sz="2000" b="1" dirty="0" smtClean="0">
                <a:latin typeface="Times New Roman" pitchFamily="18" charset="0"/>
              </a:rPr>
              <a:t>Востоке </a:t>
            </a:r>
            <a:r>
              <a:rPr lang="ru-RU" sz="2000" b="1" dirty="0" smtClean="0">
                <a:latin typeface="Times New Roman" pitchFamily="18" charset="0"/>
              </a:rPr>
              <a:t>и в Красноярске.</a:t>
            </a:r>
          </a:p>
          <a:p>
            <a:pPr>
              <a:lnSpc>
                <a:spcPct val="80000"/>
              </a:lnSpc>
            </a:pPr>
            <a:r>
              <a:rPr lang="ru-RU" sz="2000" b="1" u="sng" dirty="0" smtClean="0">
                <a:latin typeface="Times New Roman" pitchFamily="18" charset="0"/>
              </a:rPr>
              <a:t>Но самая большая опасность исходила от Чечни и </a:t>
            </a:r>
            <a:r>
              <a:rPr lang="ru-RU" sz="2000" b="1" u="sng" dirty="0" smtClean="0">
                <a:latin typeface="Times New Roman" pitchFamily="18" charset="0"/>
              </a:rPr>
              <a:t>Татарстана</a:t>
            </a:r>
            <a:r>
              <a:rPr lang="ru-RU" sz="2000" b="1" dirty="0" smtClean="0">
                <a:latin typeface="Times New Roman" pitchFamily="18" charset="0"/>
              </a:rPr>
              <a:t>. В </a:t>
            </a:r>
            <a:r>
              <a:rPr lang="ru-RU" sz="2000" b="1" dirty="0" smtClean="0">
                <a:latin typeface="Times New Roman" pitchFamily="18" charset="0"/>
              </a:rPr>
              <a:t>Татарии М.Шаймиев смог взять </a:t>
            </a:r>
            <a:r>
              <a:rPr lang="ru-RU" sz="2000" b="1" dirty="0" smtClean="0">
                <a:latin typeface="Times New Roman" pitchFamily="18" charset="0"/>
              </a:rPr>
              <a:t>ситуацию </a:t>
            </a:r>
            <a:r>
              <a:rPr lang="ru-RU" sz="2000" b="1" dirty="0" smtClean="0">
                <a:latin typeface="Times New Roman" pitchFamily="18" charset="0"/>
              </a:rPr>
              <a:t>под контроль, обговорив особый статус </a:t>
            </a:r>
            <a:r>
              <a:rPr lang="ru-RU" sz="2000" b="1" dirty="0" smtClean="0">
                <a:latin typeface="Times New Roman" pitchFamily="18" charset="0"/>
              </a:rPr>
              <a:t>республики </a:t>
            </a:r>
            <a:r>
              <a:rPr lang="ru-RU" sz="2000" b="1" dirty="0" smtClean="0">
                <a:latin typeface="Times New Roman" pitchFamily="18" charset="0"/>
              </a:rPr>
              <a:t>и подписав в 1994 г. Федеративный договор</a:t>
            </a:r>
            <a:r>
              <a:rPr lang="ru-RU" sz="2000" b="1" u="sng" dirty="0" smtClean="0">
                <a:latin typeface="Times New Roman" pitchFamily="18" charset="0"/>
              </a:rPr>
              <a:t>. А в Чечне Д.Дудаев сделать этого не смог и в </a:t>
            </a:r>
            <a:r>
              <a:rPr lang="ru-RU" sz="2000" b="1" u="sng" dirty="0" smtClean="0">
                <a:latin typeface="Times New Roman" pitchFamily="18" charset="0"/>
              </a:rPr>
              <a:t>республике </a:t>
            </a:r>
            <a:r>
              <a:rPr lang="ru-RU" sz="2000" b="1" u="sng" dirty="0" smtClean="0">
                <a:latin typeface="Times New Roman" pitchFamily="18" charset="0"/>
              </a:rPr>
              <a:t>началась криминализация местной </a:t>
            </a:r>
            <a:r>
              <a:rPr lang="ru-RU" sz="2000" b="1" u="sng" dirty="0" smtClean="0">
                <a:latin typeface="Times New Roman" pitchFamily="18" charset="0"/>
              </a:rPr>
              <a:t>власти</a:t>
            </a:r>
            <a:r>
              <a:rPr lang="ru-RU" sz="2000" b="1" u="sng" dirty="0" smtClean="0">
                <a:latin typeface="Times New Roman" pitchFamily="18" charset="0"/>
              </a:rPr>
              <a:t>.</a:t>
            </a:r>
          </a:p>
          <a:p>
            <a:endParaRPr lang="ru-RU" sz="2000" dirty="0"/>
          </a:p>
        </p:txBody>
      </p:sp>
      <p:pic>
        <p:nvPicPr>
          <p:cNvPr id="5" name="Picture 8" descr="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4929222" cy="427833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694" y="428604"/>
            <a:ext cx="3454718" cy="87782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Д. М. </a:t>
            </a:r>
            <a:r>
              <a:rPr lang="ru-RU" sz="3200" dirty="0" smtClean="0"/>
              <a:t>Д</a:t>
            </a:r>
            <a:r>
              <a:rPr lang="ru-RU" sz="3200" dirty="0" smtClean="0"/>
              <a:t>удаев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43504" y="1571612"/>
            <a:ext cx="3593272" cy="505683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Президентом самопровозглашенного  государства стал бывший советский генерал Д. М. </a:t>
            </a:r>
            <a:r>
              <a:rPr lang="ru-RU" sz="2400" dirty="0" smtClean="0"/>
              <a:t>Д</a:t>
            </a:r>
            <a:r>
              <a:rPr lang="ru-RU" sz="2400" dirty="0" smtClean="0"/>
              <a:t>удаев </a:t>
            </a:r>
            <a:endParaRPr lang="ru-RU" sz="2400" dirty="0"/>
          </a:p>
        </p:txBody>
      </p:sp>
      <p:pic>
        <p:nvPicPr>
          <p:cNvPr id="5" name="Содержимое 4" descr="Дудаев 1 Д. М.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85728"/>
            <a:ext cx="4857784" cy="6357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15082"/>
            <a:ext cx="3383280" cy="87782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90033"/>
                </a:solidFill>
              </a:rPr>
              <a:t>Уличный бой</a:t>
            </a:r>
            <a:br>
              <a:rPr lang="ru-RU" dirty="0" smtClean="0">
                <a:solidFill>
                  <a:srgbClr val="990033"/>
                </a:solidFill>
              </a:rPr>
            </a:br>
            <a:r>
              <a:rPr lang="ru-RU" dirty="0" smtClean="0">
                <a:solidFill>
                  <a:srgbClr val="990033"/>
                </a:solidFill>
              </a:rPr>
              <a:t>В Грозном.</a:t>
            </a:r>
            <a:br>
              <a:rPr lang="ru-RU" dirty="0" smtClean="0">
                <a:solidFill>
                  <a:srgbClr val="990033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500826" y="214290"/>
            <a:ext cx="2500330" cy="642942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</a:rPr>
              <a:t>Москва пыталась уговорить Чечню подписать </a:t>
            </a:r>
            <a:r>
              <a:rPr lang="ru-RU" sz="2000" b="1" dirty="0" smtClean="0">
                <a:latin typeface="Times New Roman" pitchFamily="18" charset="0"/>
              </a:rPr>
              <a:t>Федеративный </a:t>
            </a:r>
            <a:r>
              <a:rPr lang="ru-RU" sz="2000" b="1" dirty="0" smtClean="0">
                <a:latin typeface="Times New Roman" pitchFamily="18" charset="0"/>
              </a:rPr>
              <a:t>договор</a:t>
            </a:r>
            <a:r>
              <a:rPr lang="ru-RU" sz="2000" b="1" dirty="0" smtClean="0">
                <a:latin typeface="Times New Roman" pitchFamily="18" charset="0"/>
              </a:rPr>
              <a:t>. Но </a:t>
            </a:r>
            <a:r>
              <a:rPr lang="ru-RU" sz="2000" b="1" dirty="0" smtClean="0">
                <a:latin typeface="Times New Roman" pitchFamily="18" charset="0"/>
              </a:rPr>
              <a:t>10 августа Съезд чеченского народа принял решение о всеобщей мобилизации и начале «священной войны» с Россией</a:t>
            </a:r>
            <a:r>
              <a:rPr lang="ru-RU" sz="2000" b="1" dirty="0" smtClean="0">
                <a:latin typeface="Times New Roman" pitchFamily="18" charset="0"/>
              </a:rPr>
              <a:t>. </a:t>
            </a:r>
            <a:r>
              <a:rPr lang="ru-RU" sz="2000" b="1" u="sng" dirty="0" smtClean="0">
                <a:latin typeface="Times New Roman" pitchFamily="18" charset="0"/>
              </a:rPr>
              <a:t>1 </a:t>
            </a:r>
            <a:r>
              <a:rPr lang="ru-RU" sz="2000" b="1" u="sng" dirty="0" smtClean="0">
                <a:latin typeface="Times New Roman" pitchFamily="18" charset="0"/>
              </a:rPr>
              <a:t>декабря Б. Ельцин предъявил Д</a:t>
            </a:r>
            <a:r>
              <a:rPr lang="ru-RU" sz="2000" b="1" u="sng" dirty="0" smtClean="0">
                <a:latin typeface="Times New Roman" pitchFamily="18" charset="0"/>
              </a:rPr>
              <a:t>. Дудаеву </a:t>
            </a:r>
            <a:r>
              <a:rPr lang="ru-RU" sz="2000" b="1" u="sng" dirty="0" smtClean="0">
                <a:latin typeface="Times New Roman" pitchFamily="18" charset="0"/>
              </a:rPr>
              <a:t>ультиматум</a:t>
            </a:r>
            <a:r>
              <a:rPr lang="ru-RU" sz="2000" b="1" dirty="0" smtClean="0">
                <a:latin typeface="Times New Roman" pitchFamily="18" charset="0"/>
              </a:rPr>
              <a:t>. 10 декабря </a:t>
            </a:r>
            <a:r>
              <a:rPr lang="ru-RU" sz="2000" b="1" dirty="0" smtClean="0">
                <a:latin typeface="Times New Roman" pitchFamily="18" charset="0"/>
              </a:rPr>
              <a:t>российские войска вошли на территорию </a:t>
            </a:r>
            <a:r>
              <a:rPr lang="ru-RU" sz="2000" b="1" dirty="0" smtClean="0">
                <a:latin typeface="Times New Roman" pitchFamily="18" charset="0"/>
              </a:rPr>
              <a:t>Чечни. </a:t>
            </a:r>
            <a:r>
              <a:rPr lang="ru-RU" sz="2000" b="1" u="sng" dirty="0" smtClean="0">
                <a:latin typeface="Times New Roman" pitchFamily="18" charset="0"/>
              </a:rPr>
              <a:t>В </a:t>
            </a:r>
            <a:r>
              <a:rPr lang="ru-RU" sz="2000" b="1" u="sng" dirty="0" smtClean="0">
                <a:latin typeface="Times New Roman" pitchFamily="18" charset="0"/>
              </a:rPr>
              <a:t>январе 1995 г.был занят Грозный</a:t>
            </a:r>
            <a:r>
              <a:rPr lang="ru-RU" sz="2000" b="1" u="sng" dirty="0" smtClean="0">
                <a:latin typeface="Times New Roman" pitchFamily="18" charset="0"/>
              </a:rPr>
              <a:t>. </a:t>
            </a:r>
            <a:endParaRPr lang="ru-RU" sz="2000" b="1" u="sng" dirty="0" smtClean="0">
              <a:latin typeface="Times New Roman" pitchFamily="18" charset="0"/>
            </a:endParaRPr>
          </a:p>
          <a:p>
            <a:endParaRPr lang="ru-RU" sz="2000" dirty="0"/>
          </a:p>
        </p:txBody>
      </p:sp>
      <p:pic>
        <p:nvPicPr>
          <p:cNvPr id="7" name="Содержимое 4" descr="бои вокруг дворца в Грозном 1995 г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844" y="285728"/>
            <a:ext cx="6357982" cy="58579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980176"/>
            <a:ext cx="4929190" cy="87782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Начало Чеченской войны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5715015"/>
            <a:ext cx="3383280" cy="9134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IS11RO_4-02_IL_04-k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85728"/>
            <a:ext cx="8572560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14290"/>
            <a:ext cx="8229600" cy="1066800"/>
          </a:xfrm>
        </p:spPr>
        <p:txBody>
          <a:bodyPr/>
          <a:lstStyle/>
          <a:p>
            <a:r>
              <a:rPr lang="ru-RU" dirty="0" smtClean="0"/>
              <a:t>Грозный 1995 г.</a:t>
            </a:r>
            <a:endParaRPr lang="ru-RU" dirty="0"/>
          </a:p>
        </p:txBody>
      </p:sp>
      <p:pic>
        <p:nvPicPr>
          <p:cNvPr id="5" name="Содержимое 4" descr="грозный 1995 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071546"/>
            <a:ext cx="4143404" cy="5572164"/>
          </a:xfrm>
        </p:spPr>
      </p:pic>
      <p:pic>
        <p:nvPicPr>
          <p:cNvPr id="8" name="Содержимое 7" descr="грозный 199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928670"/>
            <a:ext cx="4143404" cy="57150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500042"/>
            <a:ext cx="3383280" cy="877824"/>
          </a:xfrm>
        </p:spPr>
        <p:txBody>
          <a:bodyPr>
            <a:normAutofit/>
          </a:bodyPr>
          <a:lstStyle/>
          <a:p>
            <a:r>
              <a:rPr lang="ru-RU" sz="3200" u="sng" dirty="0" smtClean="0"/>
              <a:t>Ш. Басаев</a:t>
            </a:r>
            <a:endParaRPr lang="ru-RU" sz="32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Повстанцы отошли в южные районы Чечни. </a:t>
            </a:r>
            <a:r>
              <a:rPr lang="ru-RU" sz="2400" b="1" u="sng" dirty="0" smtClean="0">
                <a:latin typeface="Times New Roman" pitchFamily="18" charset="0"/>
              </a:rPr>
              <a:t>В июне отряд </a:t>
            </a:r>
            <a:endParaRPr lang="ru-RU" sz="2400" b="1" u="sng" dirty="0" smtClean="0">
              <a:latin typeface="Times New Roman" pitchFamily="18" charset="0"/>
            </a:endParaRPr>
          </a:p>
          <a:p>
            <a:r>
              <a:rPr lang="ru-RU" sz="2400" b="1" u="sng" dirty="0" smtClean="0">
                <a:latin typeface="Times New Roman" pitchFamily="18" charset="0"/>
              </a:rPr>
              <a:t>Ш</a:t>
            </a:r>
            <a:r>
              <a:rPr lang="ru-RU" sz="2400" b="1" u="sng" dirty="0" smtClean="0">
                <a:latin typeface="Times New Roman" pitchFamily="18" charset="0"/>
              </a:rPr>
              <a:t>. Басаева захватил 3000 заложников в </a:t>
            </a:r>
            <a:r>
              <a:rPr lang="ru-RU" sz="2400" b="1" u="sng" dirty="0" smtClean="0">
                <a:latin typeface="Times New Roman" pitchFamily="18" charset="0"/>
              </a:rPr>
              <a:t>Буденновске</a:t>
            </a:r>
            <a:r>
              <a:rPr lang="ru-RU" sz="2400" b="1" u="sng" dirty="0" smtClean="0">
                <a:latin typeface="Times New Roman" pitchFamily="18" charset="0"/>
              </a:rPr>
              <a:t>.</a:t>
            </a:r>
            <a:endParaRPr lang="ru-RU" sz="2400" u="sng" dirty="0"/>
          </a:p>
        </p:txBody>
      </p:sp>
      <p:pic>
        <p:nvPicPr>
          <p:cNvPr id="5" name="Содержимое 4" descr="басаев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642918"/>
            <a:ext cx="4786346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066800"/>
          </a:xfrm>
        </p:spPr>
        <p:txBody>
          <a:bodyPr/>
          <a:lstStyle/>
          <a:p>
            <a:r>
              <a:rPr lang="ru-RU" dirty="0" smtClean="0"/>
              <a:t>Теракт в Буденновске</a:t>
            </a:r>
            <a:endParaRPr lang="ru-RU" dirty="0"/>
          </a:p>
        </p:txBody>
      </p:sp>
      <p:pic>
        <p:nvPicPr>
          <p:cNvPr id="7" name="Содержимое 6" descr="терракт в буденновск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785794"/>
            <a:ext cx="8501122" cy="57864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229600" cy="1066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терракт в буденновске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8715436" cy="55721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14290"/>
            <a:ext cx="8229600" cy="1066800"/>
          </a:xfrm>
        </p:spPr>
        <p:txBody>
          <a:bodyPr/>
          <a:lstStyle/>
          <a:p>
            <a:r>
              <a:rPr lang="ru-RU" dirty="0" smtClean="0"/>
              <a:t>Буденновск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000108"/>
            <a:ext cx="8715436" cy="5643602"/>
          </a:xfrm>
        </p:spPr>
        <p:txBody>
          <a:bodyPr>
            <a:normAutofit fontScale="62500" lnSpcReduction="20000"/>
          </a:bodyPr>
          <a:lstStyle/>
          <a:p>
            <a:r>
              <a:rPr lang="ru-RU" b="1" u="sng" dirty="0" smtClean="0"/>
              <a:t>14 июня 1995 года в Буденновск вошли отряды чеченских боевиков </a:t>
            </a:r>
            <a:r>
              <a:rPr lang="ru-RU" dirty="0" smtClean="0"/>
              <a:t>под командованием Шамиля Басаева и захватили около 1500 заложников. Террористы, выставив условием освобождения заложников прекращение боевых действий и начало переговоров в Чечне, закрепились в городской больнице. Во время захвата заложников в городе в результате стрельбы боевиков имелись многочисленные жертвы среди мирного населения. 14 июня 1995 г. на территории Ставропольского края РФ грузовики, в которых скрывался объединенный отряд под командованием Шамиля Басаева, были остановлены на посту ГАИ и препровождены к городскому отделу внутренних дел Буденновска. Это учреждение, занятое после недолгого, но жестокого боя, и стало первым объектом нападения отряда Басаева. Затем последовало нападение на здание городской и районной администрации. Преднамеренно был подожжен Дом детского творчества.    </a:t>
            </a:r>
          </a:p>
          <a:p>
            <a:r>
              <a:rPr lang="ru-RU" b="1" u="sng" dirty="0" smtClean="0"/>
              <a:t>В общей сложности террористы собрали в больнице около 1600 заложников, в том числе 150 детей</a:t>
            </a:r>
            <a:r>
              <a:rPr lang="ru-RU" dirty="0" smtClean="0"/>
              <a:t>. Ш.Басаев заявил, что главный корпус заминирован и в случае штурма, если сопротивление станет невозможным, он взорвет больницу вместе с находящимися там людьми. </a:t>
            </a:r>
          </a:p>
          <a:p>
            <a:r>
              <a:rPr lang="ru-RU" b="1" u="sng" dirty="0" smtClean="0"/>
              <a:t>Условиями освобождения заложников были: прекращение боевых действий в Чечне, начало мирных переговоров, вывод федеральных войск из южных районов Чечни. Ш.Басаев потребовал обеспечить переговоры с президентом или премьер-министром РФ.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u="sng" dirty="0" err="1" smtClean="0"/>
              <a:t>Салман</a:t>
            </a:r>
            <a:r>
              <a:rPr lang="ru-RU" sz="3600" u="sng" dirty="0" smtClean="0"/>
              <a:t> </a:t>
            </a:r>
            <a:r>
              <a:rPr lang="ru-RU" sz="3600" u="sng" dirty="0" err="1" smtClean="0"/>
              <a:t>Р</a:t>
            </a:r>
            <a:r>
              <a:rPr lang="ru-RU" sz="3600" u="sng" dirty="0" err="1" smtClean="0"/>
              <a:t>адуев</a:t>
            </a:r>
            <a:endParaRPr lang="ru-RU" sz="3600" u="sng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Содержимое 10" descr="салман радуев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571480"/>
            <a:ext cx="4929222" cy="6072230"/>
          </a:xfrm>
        </p:spPr>
      </p:pic>
      <p:sp>
        <p:nvSpPr>
          <p:cNvPr id="10" name="Прямоугольник 9"/>
          <p:cNvSpPr/>
          <p:nvPr/>
        </p:nvSpPr>
        <p:spPr>
          <a:xfrm>
            <a:off x="5715008" y="2143116"/>
            <a:ext cx="31432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Москва пошла на </a:t>
            </a:r>
            <a:r>
              <a:rPr lang="ru-RU" sz="2400" b="1" dirty="0" smtClean="0">
                <a:latin typeface="Times New Roman" pitchFamily="18" charset="0"/>
              </a:rPr>
              <a:t>переговоры, но  </a:t>
            </a:r>
            <a:r>
              <a:rPr lang="ru-RU" sz="2400" b="1" dirty="0" smtClean="0">
                <a:latin typeface="Times New Roman" pitchFamily="18" charset="0"/>
              </a:rPr>
              <a:t>чеченцы </a:t>
            </a:r>
            <a:r>
              <a:rPr lang="ru-RU" sz="2400" b="1" dirty="0" smtClean="0">
                <a:latin typeface="Times New Roman" pitchFamily="18" charset="0"/>
              </a:rPr>
              <a:t>воспользовались </a:t>
            </a:r>
            <a:r>
              <a:rPr lang="ru-RU" sz="2400" b="1" dirty="0" smtClean="0">
                <a:latin typeface="Times New Roman" pitchFamily="18" charset="0"/>
              </a:rPr>
              <a:t>ими для перегруппировки сил. </a:t>
            </a:r>
            <a:r>
              <a:rPr lang="ru-RU" sz="2400" b="1" u="sng" dirty="0" smtClean="0">
                <a:latin typeface="Times New Roman" pitchFamily="18" charset="0"/>
              </a:rPr>
              <a:t>В январе 1996 г</a:t>
            </a:r>
            <a:r>
              <a:rPr lang="ru-RU" sz="2400" b="1" u="sng" dirty="0" smtClean="0">
                <a:latin typeface="Times New Roman" pitchFamily="18" charset="0"/>
              </a:rPr>
              <a:t>. последовал </a:t>
            </a:r>
            <a:r>
              <a:rPr lang="ru-RU" sz="2400" b="1" u="sng" dirty="0" smtClean="0">
                <a:latin typeface="Times New Roman" pitchFamily="18" charset="0"/>
              </a:rPr>
              <a:t>новый </a:t>
            </a:r>
            <a:r>
              <a:rPr lang="ru-RU" sz="2400" b="1" u="sng" dirty="0" smtClean="0">
                <a:latin typeface="Times New Roman" pitchFamily="18" charset="0"/>
              </a:rPr>
              <a:t>теракт в </a:t>
            </a:r>
            <a:r>
              <a:rPr lang="ru-RU" sz="2400" b="1" u="sng" dirty="0" smtClean="0">
                <a:latin typeface="Times New Roman" pitchFamily="18" charset="0"/>
              </a:rPr>
              <a:t>Кизляре и в  </a:t>
            </a:r>
            <a:r>
              <a:rPr lang="ru-RU" sz="2400" b="1" u="sng" dirty="0" smtClean="0">
                <a:latin typeface="Times New Roman" pitchFamily="18" charset="0"/>
              </a:rPr>
              <a:t>Первомайском.</a:t>
            </a:r>
            <a:endParaRPr lang="ru-RU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57166"/>
            <a:ext cx="8229600" cy="1066800"/>
          </a:xfrm>
        </p:spPr>
        <p:txBody>
          <a:bodyPr/>
          <a:lstStyle/>
          <a:p>
            <a:r>
              <a:rPr lang="ru-RU" dirty="0" smtClean="0"/>
              <a:t>Кизляр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357298"/>
            <a:ext cx="8572560" cy="521723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эпизод Первой чеченской войны, в ходе </a:t>
            </a:r>
            <a:r>
              <a:rPr lang="ru-RU" u="sng" dirty="0" smtClean="0"/>
              <a:t>которого </a:t>
            </a:r>
            <a:r>
              <a:rPr lang="ru-RU" u="sng" dirty="0" smtClean="0"/>
              <a:t>9 </a:t>
            </a:r>
            <a:r>
              <a:rPr lang="ru-RU" u="sng" dirty="0" smtClean="0"/>
              <a:t>января 1996 года боевики под командованием </a:t>
            </a:r>
            <a:r>
              <a:rPr lang="ru-RU" u="sng" dirty="0" err="1" smtClean="0"/>
              <a:t>Салмана</a:t>
            </a:r>
            <a:r>
              <a:rPr lang="ru-RU" u="sng" dirty="0" smtClean="0"/>
              <a:t> </a:t>
            </a:r>
            <a:r>
              <a:rPr lang="ru-RU" u="sng" dirty="0" err="1" smtClean="0"/>
              <a:t>Радуева</a:t>
            </a:r>
            <a:r>
              <a:rPr lang="ru-RU" u="sng" dirty="0" smtClean="0"/>
              <a:t> и </a:t>
            </a:r>
            <a:r>
              <a:rPr lang="ru-RU" u="sng" dirty="0" err="1" smtClean="0"/>
              <a:t>Хункар</a:t>
            </a:r>
            <a:r>
              <a:rPr lang="ru-RU" u="sng" dirty="0" smtClean="0"/>
              <a:t> - Паши </a:t>
            </a:r>
            <a:r>
              <a:rPr lang="ru-RU" u="sng" dirty="0" err="1" smtClean="0"/>
              <a:t>Исрапилова</a:t>
            </a:r>
            <a:r>
              <a:rPr lang="ru-RU" u="sng" dirty="0" smtClean="0"/>
              <a:t> атаковали дагестанский город Кизляр </a:t>
            </a:r>
            <a:r>
              <a:rPr lang="ru-RU" dirty="0" smtClean="0"/>
              <a:t>и, взяв группу заложников, 18 января возвратились на территорию Чечни. Первоначальная цель — ликвидация вертолётной базы федеральных сил. Однако в результате </a:t>
            </a:r>
            <a:r>
              <a:rPr lang="ru-RU" dirty="0" err="1" smtClean="0"/>
              <a:t>боестолкновения</a:t>
            </a:r>
            <a:r>
              <a:rPr lang="ru-RU" dirty="0" smtClean="0"/>
              <a:t> с федеральными силами, боевики закрепились в местной больнице и </a:t>
            </a:r>
            <a:r>
              <a:rPr lang="ru-RU" u="sng" dirty="0" smtClean="0"/>
              <a:t>взяли заложников в количестве 3700 человек</a:t>
            </a:r>
            <a:r>
              <a:rPr lang="ru-RU" dirty="0" smtClean="0"/>
              <a:t>. </a:t>
            </a:r>
            <a:r>
              <a:rPr lang="ru-RU" b="1" dirty="0" smtClean="0"/>
              <a:t>Используя ситуацию, </a:t>
            </a:r>
            <a:r>
              <a:rPr lang="ru-RU" b="1" dirty="0" err="1" smtClean="0"/>
              <a:t>Салман</a:t>
            </a:r>
            <a:r>
              <a:rPr lang="ru-RU" b="1" dirty="0" smtClean="0"/>
              <a:t> </a:t>
            </a:r>
            <a:r>
              <a:rPr lang="ru-RU" b="1" dirty="0" err="1" smtClean="0"/>
              <a:t>Радуев</a:t>
            </a:r>
            <a:r>
              <a:rPr lang="ru-RU" b="1" dirty="0" smtClean="0"/>
              <a:t> потребовал от руководства России вывести войска с территории Чечни и </a:t>
            </a:r>
            <a:r>
              <a:rPr lang="ru-RU" b="1" dirty="0" smtClean="0"/>
              <a:t>Северного </a:t>
            </a:r>
            <a:r>
              <a:rPr lang="ru-RU" b="1" dirty="0" smtClean="0"/>
              <a:t>Кавказа.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066800"/>
          </a:xfrm>
        </p:spPr>
        <p:txBody>
          <a:bodyPr/>
          <a:lstStyle/>
          <a:p>
            <a:r>
              <a:rPr lang="ru-RU" dirty="0" smtClean="0"/>
              <a:t>Теракт в Кизляре</a:t>
            </a:r>
            <a:endParaRPr lang="ru-RU" dirty="0"/>
          </a:p>
        </p:txBody>
      </p:sp>
      <p:pic>
        <p:nvPicPr>
          <p:cNvPr id="7" name="Содержимое 6" descr="теракт в Кизляр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8643998" cy="5429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5357827"/>
            <a:ext cx="8736776" cy="1500174"/>
          </a:xfrm>
        </p:spPr>
        <p:txBody>
          <a:bodyPr>
            <a:noAutofit/>
          </a:bodyPr>
          <a:lstStyle/>
          <a:p>
            <a:r>
              <a:rPr lang="ru-RU" sz="1800" dirty="0" smtClean="0"/>
              <a:t>Поздно вечером 21 апреля 1996 года в результате террористического акта стал Шахидом </a:t>
            </a:r>
            <a:r>
              <a:rPr lang="ru-RU" sz="1800" dirty="0" smtClean="0"/>
              <a:t>первый </a:t>
            </a:r>
            <a:r>
              <a:rPr lang="ru-RU" sz="1800" dirty="0" smtClean="0"/>
              <a:t>президент Чеченского Независимого Государства генерал Джохар Дудаев. Ракетный удар по Дудаеву был нанесен в момент, когда чеченский президент разговаривал по спутниковому телефону в безлюдной местности неподалеку от села </a:t>
            </a:r>
            <a:r>
              <a:rPr lang="ru-RU" sz="1800" dirty="0" err="1" smtClean="0"/>
              <a:t>Гехи</a:t>
            </a:r>
            <a:r>
              <a:rPr lang="ru-RU" sz="1800" dirty="0" smtClean="0"/>
              <a:t> - ч у </a:t>
            </a:r>
            <a:r>
              <a:rPr lang="ru-RU" sz="1800" dirty="0" smtClean="0"/>
              <a:t>на западе ЧРИ.</a:t>
            </a:r>
            <a:endParaRPr lang="ru-RU" sz="1800" dirty="0"/>
          </a:p>
        </p:txBody>
      </p:sp>
      <p:pic>
        <p:nvPicPr>
          <p:cNvPr id="7" name="Содержимое 6" descr="гибель дудаева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500042"/>
            <a:ext cx="8501122" cy="49593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357166"/>
            <a:ext cx="8229600" cy="1066800"/>
          </a:xfrm>
        </p:spPr>
        <p:txBody>
          <a:bodyPr/>
          <a:lstStyle/>
          <a:p>
            <a:r>
              <a:rPr lang="ru-RU" dirty="0" smtClean="0"/>
              <a:t>Убитый Д. Дудаев</a:t>
            </a:r>
            <a:endParaRPr lang="ru-RU" dirty="0"/>
          </a:p>
        </p:txBody>
      </p:sp>
      <p:pic>
        <p:nvPicPr>
          <p:cNvPr id="5" name="Содержимое 4" descr="убитый Дудаен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285860"/>
            <a:ext cx="7572428" cy="5214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571480"/>
            <a:ext cx="3383280" cy="877824"/>
          </a:xfrm>
        </p:spPr>
        <p:txBody>
          <a:bodyPr>
            <a:noAutofit/>
          </a:bodyPr>
          <a:lstStyle/>
          <a:p>
            <a:r>
              <a:rPr lang="ru-RU" sz="3600" dirty="0" smtClean="0"/>
              <a:t>А. Масхадов и А. Лебедь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1500174"/>
            <a:ext cx="3383280" cy="512827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Переговоры возобновились и в сентябре 1996 </a:t>
            </a:r>
            <a:r>
              <a:rPr lang="ru-RU" sz="2400" b="1" dirty="0" smtClean="0">
                <a:latin typeface="Times New Roman" pitchFamily="18" charset="0"/>
              </a:rPr>
              <a:t>г. генерал  А</a:t>
            </a:r>
            <a:r>
              <a:rPr lang="ru-RU" sz="2400" b="1" u="sng" dirty="0" smtClean="0">
                <a:latin typeface="Times New Roman" pitchFamily="18" charset="0"/>
              </a:rPr>
              <a:t>. Лебедь </a:t>
            </a:r>
            <a:r>
              <a:rPr lang="ru-RU" sz="2400" b="1" u="sng" dirty="0" smtClean="0">
                <a:latin typeface="Times New Roman" pitchFamily="18" charset="0"/>
              </a:rPr>
              <a:t>и </a:t>
            </a:r>
          </a:p>
          <a:p>
            <a:r>
              <a:rPr lang="ru-RU" sz="2400" b="1" u="sng" dirty="0" smtClean="0">
                <a:latin typeface="Times New Roman" pitchFamily="18" charset="0"/>
              </a:rPr>
              <a:t>А. Масхадов подписали </a:t>
            </a:r>
            <a:r>
              <a:rPr lang="ru-RU" sz="2400" b="1" u="sng" dirty="0" err="1" smtClean="0">
                <a:latin typeface="Times New Roman" pitchFamily="18" charset="0"/>
              </a:rPr>
              <a:t>Хасавюртский</a:t>
            </a:r>
            <a:r>
              <a:rPr lang="ru-RU" sz="2400" b="1" u="sng" dirty="0" smtClean="0">
                <a:latin typeface="Times New Roman" pitchFamily="18" charset="0"/>
              </a:rPr>
              <a:t>  мир. </a:t>
            </a:r>
            <a:r>
              <a:rPr lang="ru-RU" sz="2400" b="1" dirty="0" smtClean="0">
                <a:latin typeface="Times New Roman" pitchFamily="18" charset="0"/>
              </a:rPr>
              <a:t>Россия выводи из Чечни войска. На 5 лет вводился мораторий на вопрос о статусе Чечни. </a:t>
            </a:r>
          </a:p>
          <a:p>
            <a:endParaRPr lang="ru-RU" sz="2400" dirty="0"/>
          </a:p>
        </p:txBody>
      </p:sp>
      <p:pic>
        <p:nvPicPr>
          <p:cNvPr id="5" name="Содержимое 4" descr="хасавюрт согл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285860"/>
            <a:ext cx="5000660" cy="500066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5429264"/>
            <a:ext cx="3383280" cy="877824"/>
          </a:xfrm>
        </p:spPr>
        <p:txBody>
          <a:bodyPr>
            <a:noAutofit/>
          </a:bodyPr>
          <a:lstStyle/>
          <a:p>
            <a:r>
              <a:rPr lang="ru-RU" sz="2800" dirty="0" smtClean="0"/>
              <a:t>Выборы  в Государственную Думу 1995 год</a:t>
            </a:r>
            <a:endParaRPr lang="ru-RU" sz="28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5286380" y="428604"/>
            <a:ext cx="3383280" cy="6128405"/>
          </a:xfrm>
        </p:spPr>
        <p:txBody>
          <a:bodyPr>
            <a:normAutofit/>
          </a:bodyPr>
          <a:lstStyle/>
          <a:p>
            <a:endParaRPr lang="ru-RU" b="1" dirty="0" smtClean="0">
              <a:latin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</a:rPr>
              <a:t>В декабре 1995г.прошли вы боры во </a:t>
            </a:r>
            <a:r>
              <a:rPr lang="en-US" sz="2400" b="1" dirty="0" smtClean="0">
                <a:latin typeface="Times New Roman" pitchFamily="18" charset="0"/>
              </a:rPr>
              <a:t>II </a:t>
            </a:r>
            <a:r>
              <a:rPr lang="ru-RU" sz="2400" b="1" dirty="0" smtClean="0">
                <a:latin typeface="Times New Roman" pitchFamily="18" charset="0"/>
              </a:rPr>
              <a:t>Государственную Думу, </a:t>
            </a:r>
          </a:p>
          <a:p>
            <a:endParaRPr lang="ru-RU" sz="2100" b="1" dirty="0" smtClean="0">
              <a:latin typeface="Times New Roman" pitchFamily="18" charset="0"/>
            </a:endParaRPr>
          </a:p>
          <a:p>
            <a:r>
              <a:rPr lang="ru-RU" sz="2100" b="1" u="sng" dirty="0" smtClean="0"/>
              <a:t>Партии</a:t>
            </a:r>
            <a:r>
              <a:rPr lang="ru-RU" sz="2100" b="1" u="sng" dirty="0" smtClean="0"/>
              <a:t>:</a:t>
            </a:r>
          </a:p>
          <a:p>
            <a:r>
              <a:rPr lang="ru-RU" sz="2100" b="1" u="sng" dirty="0" smtClean="0"/>
              <a:t>Количество голосов</a:t>
            </a:r>
            <a:r>
              <a:rPr lang="ru-RU" sz="2100" b="1" dirty="0" smtClean="0"/>
              <a:t> </a:t>
            </a:r>
            <a:r>
              <a:rPr lang="ru-RU" sz="2100" b="1" dirty="0" smtClean="0"/>
              <a:t> </a:t>
            </a:r>
            <a:endParaRPr lang="ru-RU" sz="2100" b="1" dirty="0" smtClean="0"/>
          </a:p>
          <a:p>
            <a:r>
              <a:rPr lang="ru-RU" sz="2100" b="1" dirty="0" smtClean="0"/>
              <a:t>  </a:t>
            </a:r>
          </a:p>
          <a:p>
            <a:r>
              <a:rPr lang="ru-RU" sz="2100" b="1" dirty="0" smtClean="0"/>
              <a:t>КПРФ - 22</a:t>
            </a:r>
            <a:r>
              <a:rPr lang="ru-RU" sz="2100" b="1" dirty="0" smtClean="0"/>
              <a:t>, </a:t>
            </a:r>
            <a:r>
              <a:rPr lang="ru-RU" sz="2100" b="1" dirty="0" smtClean="0"/>
              <a:t>30%</a:t>
            </a:r>
            <a:endParaRPr lang="ru-RU" sz="2100" b="1" dirty="0" smtClean="0"/>
          </a:p>
          <a:p>
            <a:r>
              <a:rPr lang="ru-RU" sz="2100" b="1" dirty="0" smtClean="0"/>
              <a:t> </a:t>
            </a:r>
          </a:p>
          <a:p>
            <a:r>
              <a:rPr lang="ru-RU" sz="2100" b="1" dirty="0" smtClean="0"/>
              <a:t>ЛДПР -  11,8%</a:t>
            </a:r>
            <a:endParaRPr lang="ru-RU" sz="2100" b="1" dirty="0" smtClean="0"/>
          </a:p>
          <a:p>
            <a:r>
              <a:rPr lang="ru-RU" sz="2100" b="1" dirty="0" smtClean="0"/>
              <a:t> </a:t>
            </a:r>
          </a:p>
          <a:p>
            <a:r>
              <a:rPr lang="ru-RU" sz="2100" b="1" dirty="0" smtClean="0"/>
              <a:t>Наш дом - Россия </a:t>
            </a:r>
            <a:r>
              <a:rPr lang="ru-RU" sz="2100" b="1" dirty="0" smtClean="0"/>
              <a:t>    10,13%</a:t>
            </a:r>
            <a:endParaRPr lang="ru-RU" sz="2100" b="1" dirty="0" smtClean="0"/>
          </a:p>
          <a:p>
            <a:r>
              <a:rPr lang="ru-RU" sz="2100" b="1" dirty="0" smtClean="0"/>
              <a:t> </a:t>
            </a:r>
          </a:p>
          <a:p>
            <a:r>
              <a:rPr lang="ru-RU" sz="2100" b="1" dirty="0" smtClean="0"/>
              <a:t>Яблоко  -   6,89%</a:t>
            </a:r>
            <a:endParaRPr lang="ru-RU" sz="2100" b="1" dirty="0" smtClean="0"/>
          </a:p>
          <a:p>
            <a:pPr>
              <a:lnSpc>
                <a:spcPct val="90000"/>
              </a:lnSpc>
            </a:pPr>
            <a:endParaRPr lang="ru-RU" b="1" dirty="0" smtClean="0">
              <a:latin typeface="Times New Roman" pitchFamily="18" charset="0"/>
            </a:endParaRPr>
          </a:p>
        </p:txBody>
      </p:sp>
      <p:pic>
        <p:nvPicPr>
          <p:cNvPr id="8" name="Содержимое 7" descr="гос дума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357166"/>
            <a:ext cx="5072066" cy="42640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785794"/>
            <a:ext cx="3383280" cy="877824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Выборы Президента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7818" y="1643050"/>
            <a:ext cx="3383280" cy="4974910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latin typeface="Times New Roman" pitchFamily="18" charset="0"/>
              </a:rPr>
              <a:t>Летом </a:t>
            </a:r>
            <a:r>
              <a:rPr lang="ru-RU" sz="2400" b="1" u="sng" dirty="0" smtClean="0">
                <a:latin typeface="Times New Roman" pitchFamily="18" charset="0"/>
              </a:rPr>
              <a:t>1996 г. президентские выборы.</a:t>
            </a:r>
            <a:r>
              <a:rPr lang="ru-RU" sz="2400" b="1" dirty="0" smtClean="0">
                <a:latin typeface="Times New Roman" pitchFamily="18" charset="0"/>
              </a:rPr>
              <a:t> Победу во втором туре одержал Б.Ельцин - за него проголосовало 55 % </a:t>
            </a:r>
            <a:r>
              <a:rPr lang="ru-RU" sz="2400" b="1" dirty="0" smtClean="0">
                <a:latin typeface="Times New Roman" pitchFamily="18" charset="0"/>
              </a:rPr>
              <a:t>избирателей </a:t>
            </a:r>
          </a:p>
          <a:p>
            <a:r>
              <a:rPr lang="ru-RU" sz="2400" b="1" dirty="0" smtClean="0">
                <a:latin typeface="Times New Roman" pitchFamily="18" charset="0"/>
              </a:rPr>
              <a:t>(</a:t>
            </a:r>
            <a:r>
              <a:rPr lang="ru-RU" sz="2400" b="1" dirty="0" smtClean="0">
                <a:latin typeface="Times New Roman" pitchFamily="18" charset="0"/>
              </a:rPr>
              <a:t>у </a:t>
            </a:r>
            <a:r>
              <a:rPr lang="ru-RU" sz="2400" b="1" dirty="0" smtClean="0">
                <a:latin typeface="Times New Roman" pitchFamily="18" charset="0"/>
              </a:rPr>
              <a:t>Г.Зюганова-40</a:t>
            </a:r>
            <a:r>
              <a:rPr lang="ru-RU" sz="2400" b="1" dirty="0" smtClean="0">
                <a:latin typeface="Times New Roman" pitchFamily="18" charset="0"/>
              </a:rPr>
              <a:t>%).</a:t>
            </a:r>
          </a:p>
          <a:p>
            <a:endParaRPr lang="ru-RU" sz="2400" dirty="0"/>
          </a:p>
        </p:txBody>
      </p:sp>
      <p:pic>
        <p:nvPicPr>
          <p:cNvPr id="5" name="Содержимое 4" descr="ельцин 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428604"/>
            <a:ext cx="4349253" cy="61992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714356"/>
            <a:ext cx="3383280" cy="877824"/>
          </a:xfrm>
        </p:spPr>
        <p:txBody>
          <a:bodyPr>
            <a:noAutofit/>
          </a:bodyPr>
          <a:lstStyle/>
          <a:p>
            <a:r>
              <a:rPr lang="ru-RU" sz="3200" u="sng" dirty="0" smtClean="0">
                <a:solidFill>
                  <a:srgbClr val="990033"/>
                </a:solidFill>
              </a:rPr>
              <a:t>С.В.Кириенко</a:t>
            </a:r>
            <a:br>
              <a:rPr lang="ru-RU" sz="3200" u="sng" dirty="0" smtClean="0">
                <a:solidFill>
                  <a:srgbClr val="990033"/>
                </a:solidFill>
              </a:rPr>
            </a:br>
            <a:endParaRPr lang="ru-RU" sz="32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72066" y="1000108"/>
            <a:ext cx="3857652" cy="568929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В н.1998 г.Черномырдин был отправлен в </a:t>
            </a:r>
            <a:r>
              <a:rPr lang="ru-RU" sz="2400" b="1" dirty="0" smtClean="0">
                <a:latin typeface="Times New Roman" pitchFamily="18" charset="0"/>
              </a:rPr>
              <a:t>отставку </a:t>
            </a:r>
            <a:r>
              <a:rPr lang="ru-RU" sz="2400" b="1" dirty="0" smtClean="0">
                <a:latin typeface="Times New Roman" pitchFamily="18" charset="0"/>
              </a:rPr>
              <a:t>и его место занял </a:t>
            </a:r>
            <a:endParaRPr lang="ru-RU" sz="2400" b="1" dirty="0" smtClean="0">
              <a:latin typeface="Times New Roman" pitchFamily="18" charset="0"/>
            </a:endParaRPr>
          </a:p>
          <a:p>
            <a:r>
              <a:rPr lang="ru-RU" sz="2400" b="1" u="sng" dirty="0" smtClean="0">
                <a:latin typeface="Times New Roman" pitchFamily="18" charset="0"/>
              </a:rPr>
              <a:t>С</a:t>
            </a:r>
            <a:r>
              <a:rPr lang="ru-RU" sz="2400" b="1" u="sng" dirty="0" smtClean="0">
                <a:latin typeface="Times New Roman" pitchFamily="18" charset="0"/>
              </a:rPr>
              <a:t>. Кириенко.</a:t>
            </a:r>
            <a:r>
              <a:rPr lang="ru-RU" sz="2400" b="1" dirty="0" smtClean="0">
                <a:latin typeface="Times New Roman" pitchFamily="18" charset="0"/>
              </a:rPr>
              <a:t> 17 августа 1998 г</a:t>
            </a:r>
            <a:r>
              <a:rPr lang="ru-RU" sz="2400" b="1" dirty="0" smtClean="0">
                <a:latin typeface="Times New Roman" pitchFamily="18" charset="0"/>
              </a:rPr>
              <a:t>.  он </a:t>
            </a:r>
            <a:r>
              <a:rPr lang="ru-RU" sz="2400" b="1" dirty="0" smtClean="0">
                <a:latin typeface="Times New Roman" pitchFamily="18" charset="0"/>
              </a:rPr>
              <a:t>заявил о </a:t>
            </a:r>
            <a:r>
              <a:rPr lang="ru-RU" sz="2400" b="1" dirty="0" smtClean="0">
                <a:latin typeface="Times New Roman" pitchFamily="18" charset="0"/>
              </a:rPr>
              <a:t>прекращении </a:t>
            </a:r>
            <a:r>
              <a:rPr lang="ru-RU" sz="2400" b="1" dirty="0" smtClean="0">
                <a:latin typeface="Times New Roman" pitchFamily="18" charset="0"/>
              </a:rPr>
              <a:t>выплат по ГКО,«отменил </a:t>
            </a:r>
            <a:r>
              <a:rPr lang="ru-RU" sz="2400" b="1" dirty="0" smtClean="0">
                <a:latin typeface="Times New Roman" pitchFamily="18" charset="0"/>
              </a:rPr>
              <a:t>валютный </a:t>
            </a:r>
            <a:r>
              <a:rPr lang="ru-RU" sz="2400" b="1" dirty="0" smtClean="0">
                <a:latin typeface="Times New Roman" pitchFamily="18" charset="0"/>
              </a:rPr>
              <a:t>коридор», и </a:t>
            </a:r>
            <a:r>
              <a:rPr lang="ru-RU" sz="2400" b="1" dirty="0" smtClean="0">
                <a:latin typeface="Times New Roman" pitchFamily="18" charset="0"/>
              </a:rPr>
              <a:t>фактически </a:t>
            </a:r>
            <a:r>
              <a:rPr lang="ru-RU" sz="2400" b="1" dirty="0" smtClean="0">
                <a:latin typeface="Times New Roman" pitchFamily="18" charset="0"/>
              </a:rPr>
              <a:t>объявил </a:t>
            </a:r>
            <a:r>
              <a:rPr lang="ru-RU" sz="2400" b="1" u="sng" dirty="0" smtClean="0">
                <a:latin typeface="Times New Roman" pitchFamily="18" charset="0"/>
              </a:rPr>
              <a:t>дефолт</a:t>
            </a:r>
            <a:r>
              <a:rPr lang="ru-RU" sz="2400" b="1" dirty="0" smtClean="0">
                <a:latin typeface="Times New Roman" pitchFamily="18" charset="0"/>
              </a:rPr>
              <a:t>. Курс рубля упал в 4 </a:t>
            </a:r>
            <a:r>
              <a:rPr lang="ru-RU" sz="2400" b="1" dirty="0" smtClean="0">
                <a:latin typeface="Times New Roman" pitchFamily="18" charset="0"/>
              </a:rPr>
              <a:t>раза</a:t>
            </a:r>
            <a:r>
              <a:rPr lang="ru-RU" sz="2400" b="1" dirty="0" smtClean="0">
                <a:latin typeface="Times New Roman" pitchFamily="18" charset="0"/>
              </a:rPr>
              <a:t>. Сбережения </a:t>
            </a:r>
            <a:r>
              <a:rPr lang="ru-RU" sz="2400" b="1" dirty="0" smtClean="0">
                <a:latin typeface="Times New Roman" pitchFamily="18" charset="0"/>
              </a:rPr>
              <a:t>населения </a:t>
            </a:r>
            <a:r>
              <a:rPr lang="ru-RU" sz="2400" b="1" dirty="0" smtClean="0">
                <a:latin typeface="Times New Roman" pitchFamily="18" charset="0"/>
              </a:rPr>
              <a:t>вновь обесценились, рухнули банковская </a:t>
            </a:r>
            <a:r>
              <a:rPr lang="ru-RU" sz="2400" b="1" dirty="0" smtClean="0">
                <a:latin typeface="Times New Roman" pitchFamily="18" charset="0"/>
              </a:rPr>
              <a:t>система </a:t>
            </a:r>
            <a:r>
              <a:rPr lang="ru-RU" sz="2400" b="1" dirty="0" smtClean="0">
                <a:latin typeface="Times New Roman" pitchFamily="18" charset="0"/>
              </a:rPr>
              <a:t>страны и доверие к </a:t>
            </a:r>
            <a:r>
              <a:rPr lang="ru-RU" sz="2400" b="1" dirty="0" smtClean="0">
                <a:latin typeface="Times New Roman" pitchFamily="18" charset="0"/>
              </a:rPr>
              <a:t> правительству. </a:t>
            </a:r>
            <a:endParaRPr lang="ru-RU" sz="2400" dirty="0"/>
          </a:p>
        </p:txBody>
      </p:sp>
      <p:pic>
        <p:nvPicPr>
          <p:cNvPr id="5" name="Picture 7" descr="icon0387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4714908" cy="6215106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8" y="428604"/>
            <a:ext cx="2093074" cy="87782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90033"/>
                </a:solidFill>
              </a:rPr>
              <a:t>Карикатура</a:t>
            </a:r>
            <a:br>
              <a:rPr lang="ru-RU" dirty="0" smtClean="0">
                <a:solidFill>
                  <a:srgbClr val="990033"/>
                </a:solidFill>
              </a:rPr>
            </a:br>
            <a:r>
              <a:rPr lang="ru-RU" dirty="0" smtClean="0">
                <a:solidFill>
                  <a:srgbClr val="990033"/>
                </a:solidFill>
              </a:rPr>
              <a:t>1992 г.</a:t>
            </a:r>
            <a:br>
              <a:rPr lang="ru-RU" dirty="0" smtClean="0">
                <a:solidFill>
                  <a:srgbClr val="990033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715008" y="928670"/>
            <a:ext cx="3286148" cy="5699777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</a:rPr>
              <a:t>В результате прошедших преобразований Россия </a:t>
            </a:r>
            <a:r>
              <a:rPr lang="ru-RU" sz="2000" b="1" dirty="0" smtClean="0">
                <a:latin typeface="Times New Roman" pitchFamily="18" charset="0"/>
              </a:rPr>
              <a:t>оказалась </a:t>
            </a:r>
            <a:r>
              <a:rPr lang="ru-RU" sz="2000" b="1" dirty="0" smtClean="0">
                <a:latin typeface="Times New Roman" pitchFamily="18" charset="0"/>
              </a:rPr>
              <a:t>на 55 месте в мире по уровню </a:t>
            </a:r>
            <a:r>
              <a:rPr lang="ru-RU" sz="2000" b="1" dirty="0" smtClean="0">
                <a:latin typeface="Times New Roman" pitchFamily="18" charset="0"/>
              </a:rPr>
              <a:t>экономического </a:t>
            </a:r>
            <a:r>
              <a:rPr lang="ru-RU" sz="2000" b="1" dirty="0" smtClean="0">
                <a:latin typeface="Times New Roman" pitchFamily="18" charset="0"/>
              </a:rPr>
              <a:t>развития</a:t>
            </a:r>
            <a:r>
              <a:rPr lang="ru-RU" sz="2000" b="1" dirty="0" smtClean="0">
                <a:latin typeface="Times New Roman" pitchFamily="18" charset="0"/>
              </a:rPr>
              <a:t>. Единственным </a:t>
            </a:r>
            <a:r>
              <a:rPr lang="ru-RU" sz="2000" b="1" dirty="0" smtClean="0">
                <a:latin typeface="Times New Roman" pitchFamily="18" charset="0"/>
              </a:rPr>
              <a:t>товаром который шел на экспорт было сырье.</a:t>
            </a:r>
          </a:p>
          <a:p>
            <a:r>
              <a:rPr lang="ru-RU" sz="2000" b="1" dirty="0" smtClean="0">
                <a:latin typeface="Times New Roman" pitchFamily="18" charset="0"/>
              </a:rPr>
              <a:t>В то же время реформа привела к глубоким </a:t>
            </a:r>
            <a:r>
              <a:rPr lang="ru-RU" sz="2000" b="1" dirty="0" smtClean="0">
                <a:latin typeface="Times New Roman" pitchFamily="18" charset="0"/>
              </a:rPr>
              <a:t>изменениям </a:t>
            </a:r>
            <a:r>
              <a:rPr lang="ru-RU" sz="2000" b="1" dirty="0" smtClean="0">
                <a:latin typeface="Times New Roman" pitchFamily="18" charset="0"/>
              </a:rPr>
              <a:t>в социально-экономической структуре </a:t>
            </a:r>
            <a:r>
              <a:rPr lang="ru-RU" sz="2000" b="1" dirty="0" smtClean="0">
                <a:latin typeface="Times New Roman" pitchFamily="18" charset="0"/>
              </a:rPr>
              <a:t>российского общества - появился </a:t>
            </a:r>
            <a:r>
              <a:rPr lang="ru-RU" sz="2000" b="1" dirty="0" smtClean="0">
                <a:latin typeface="Times New Roman" pitchFamily="18" charset="0"/>
              </a:rPr>
              <a:t>средний класс, </a:t>
            </a:r>
            <a:r>
              <a:rPr lang="ru-RU" sz="2000" b="1" dirty="0" smtClean="0">
                <a:latin typeface="Times New Roman" pitchFamily="18" charset="0"/>
              </a:rPr>
              <a:t>сформировались </a:t>
            </a:r>
            <a:r>
              <a:rPr lang="ru-RU" sz="2000" b="1" dirty="0" smtClean="0">
                <a:latin typeface="Times New Roman" pitchFamily="18" charset="0"/>
              </a:rPr>
              <a:t>рынки сырья, труда, жилья и т.д.</a:t>
            </a:r>
          </a:p>
          <a:p>
            <a:endParaRPr lang="ru-RU" sz="2000" dirty="0"/>
          </a:p>
        </p:txBody>
      </p:sp>
      <p:pic>
        <p:nvPicPr>
          <p:cNvPr id="5" name="Picture 7" descr="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6000" contrast="18000"/>
          </a:blip>
          <a:srcRect/>
          <a:stretch>
            <a:fillRect/>
          </a:stretch>
        </p:blipFill>
        <p:spPr bwMode="auto">
          <a:xfrm>
            <a:off x="214282" y="500042"/>
            <a:ext cx="5429288" cy="600079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8229600" cy="1066800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Последствия экономических преобразований</a:t>
            </a:r>
            <a:endParaRPr lang="ru-RU" sz="3600" b="1" u="sng" dirty="0"/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Это происходило на фоне усиливавшегося расслоения российского общества-3% составляли богатые </a:t>
            </a:r>
            <a:r>
              <a:rPr lang="ru-RU" sz="2400" b="1" dirty="0" smtClean="0">
                <a:latin typeface="Times New Roman" pitchFamily="18" charset="0"/>
              </a:rPr>
              <a:t>граждане, в </a:t>
            </a:r>
            <a:r>
              <a:rPr lang="ru-RU" sz="2400" b="1" dirty="0" smtClean="0">
                <a:latin typeface="Times New Roman" pitchFamily="18" charset="0"/>
              </a:rPr>
              <a:t>то время как 40% населения проживало за чертой бедности. В стране насчитывалось(1999 г.) 8 млн.безработных,1 млн. бездомных,7 млн. </a:t>
            </a:r>
            <a:r>
              <a:rPr lang="ru-RU" sz="2400" b="1" dirty="0" smtClean="0">
                <a:latin typeface="Times New Roman" pitchFamily="18" charset="0"/>
              </a:rPr>
              <a:t>беженцев</a:t>
            </a:r>
            <a:r>
              <a:rPr lang="ru-RU" sz="2400" b="1" dirty="0" smtClean="0">
                <a:latin typeface="Times New Roman" pitchFamily="18" charset="0"/>
              </a:rPr>
              <a:t>, 2 млн. беспризорников. В тяжелом положении оказалась социальная </a:t>
            </a:r>
            <a:r>
              <a:rPr lang="ru-RU" sz="2400" b="1" dirty="0" smtClean="0">
                <a:latin typeface="Times New Roman" pitchFamily="18" charset="0"/>
              </a:rPr>
              <a:t>сфера - расходы </a:t>
            </a:r>
            <a:r>
              <a:rPr lang="ru-RU" sz="2400" b="1" dirty="0" smtClean="0">
                <a:latin typeface="Times New Roman" pitchFamily="18" charset="0"/>
              </a:rPr>
              <a:t>на культуру, образование и </a:t>
            </a:r>
            <a:r>
              <a:rPr lang="ru-RU" sz="2400" b="1" dirty="0" smtClean="0">
                <a:latin typeface="Times New Roman" pitchFamily="18" charset="0"/>
              </a:rPr>
              <a:t>здравоохранение </a:t>
            </a:r>
            <a:r>
              <a:rPr lang="ru-RU" sz="2400" b="1" dirty="0" smtClean="0">
                <a:latin typeface="Times New Roman" pitchFamily="18" charset="0"/>
              </a:rPr>
              <a:t>снизились в десятки раз.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Итоги преобразований вт. </a:t>
            </a:r>
            <a:r>
              <a:rPr lang="ru-RU" dirty="0" smtClean="0"/>
              <a:t>п</a:t>
            </a:r>
            <a:r>
              <a:rPr lang="ru-RU" dirty="0" smtClean="0"/>
              <a:t>ол 90-хгг</a:t>
            </a:r>
            <a:endParaRPr lang="ru-RU" dirty="0"/>
          </a:p>
        </p:txBody>
      </p:sp>
      <p:pic>
        <p:nvPicPr>
          <p:cNvPr id="7" name="Picture 8" descr="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2000" contrast="12000"/>
          </a:blip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408</TotalTime>
  <Words>902</Words>
  <Application>Microsoft Office PowerPoint</Application>
  <PresentationFormat>Экран (4:3)</PresentationFormat>
  <Paragraphs>62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Городская</vt:lpstr>
      <vt:lpstr>Коррекция реформ во второй половине 90-х гг.</vt:lpstr>
      <vt:lpstr>Обострение межнациональных противоречий</vt:lpstr>
      <vt:lpstr>Подписание Федеративного  Договора 31 марта 1992 г. </vt:lpstr>
      <vt:lpstr>Митинг в Казани </vt:lpstr>
      <vt:lpstr>Митинг в Грозном. </vt:lpstr>
      <vt:lpstr>Д. М. Дудаев</vt:lpstr>
      <vt:lpstr>Уличный бой В Грозном. </vt:lpstr>
      <vt:lpstr>Начало Чеченской войны</vt:lpstr>
      <vt:lpstr>Грозный 1995 г.</vt:lpstr>
      <vt:lpstr>Ш. Басаев</vt:lpstr>
      <vt:lpstr>Теракт в Буденновске</vt:lpstr>
      <vt:lpstr>Слайд 12</vt:lpstr>
      <vt:lpstr>Буденновск</vt:lpstr>
      <vt:lpstr>Салман Радуев</vt:lpstr>
      <vt:lpstr>Кизляр</vt:lpstr>
      <vt:lpstr>Теракт в Кизляре</vt:lpstr>
      <vt:lpstr>Слайд 17</vt:lpstr>
      <vt:lpstr>Убитый Д. Дудаев</vt:lpstr>
      <vt:lpstr>А. Масхадов и А. Лебедь</vt:lpstr>
      <vt:lpstr>Выборы  в Государственную Думу 1995 год</vt:lpstr>
      <vt:lpstr>Выборы Президента</vt:lpstr>
      <vt:lpstr>С.В.Кириенко </vt:lpstr>
      <vt:lpstr>Карикатура 1992 г. </vt:lpstr>
      <vt:lpstr>Последствия экономических преобразований</vt:lpstr>
      <vt:lpstr>Итоги преобразований вт. пол 90-хгг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Коррекция реформ во второй половине 90-х гг.</dc:title>
  <dc:creator>Елена</dc:creator>
  <cp:lastModifiedBy>Елена</cp:lastModifiedBy>
  <cp:revision>42</cp:revision>
  <dcterms:created xsi:type="dcterms:W3CDTF">2009-07-31T20:45:02Z</dcterms:created>
  <dcterms:modified xsi:type="dcterms:W3CDTF">2009-08-01T21:47:51Z</dcterms:modified>
</cp:coreProperties>
</file>